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2DD3A-92E7-4C92-9A44-9001695ADDE4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F8F30-C3AB-4007-A48D-2B52B94099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56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8F30-C3AB-4007-A48D-2B52B940998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6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8F30-C3AB-4007-A48D-2B52B940998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79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8F30-C3AB-4007-A48D-2B52B940998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77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8F30-C3AB-4007-A48D-2B52B940998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34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8F30-C3AB-4007-A48D-2B52B940998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51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8F30-C3AB-4007-A48D-2B52B940998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29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8F30-C3AB-4007-A48D-2B52B940998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8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1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93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43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43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04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86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510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49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3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37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649F-2663-4B92-8755-CEEBED553B09}" type="datetimeFigureOut">
              <a:rPr lang="nb-NO" smtClean="0"/>
              <a:t>13.10.2011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2E165-8D89-4B28-9A19-B6810E3018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41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/>
          <a:lstStyle/>
          <a:p>
            <a:r>
              <a:rPr lang="nb-NO" dirty="0" smtClean="0"/>
              <a:t>Kommaregel 2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83371"/>
              </p:ext>
            </p:extLst>
          </p:nvPr>
        </p:nvGraphicFramePr>
        <p:xfrm>
          <a:off x="1619672" y="2420888"/>
          <a:ext cx="60960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008112">
                <a:tc>
                  <a:txBody>
                    <a:bodyPr/>
                    <a:lstStyle/>
                    <a:p>
                      <a:r>
                        <a:rPr lang="nb-NO" sz="2800" b="0" dirty="0" smtClean="0">
                          <a:solidFill>
                            <a:schemeClr val="bg1"/>
                          </a:solidFill>
                        </a:rPr>
                        <a:t>Vi </a:t>
                      </a:r>
                      <a:r>
                        <a:rPr lang="nb-NO" sz="2800" b="0" dirty="0" smtClean="0">
                          <a:solidFill>
                            <a:schemeClr val="bg1"/>
                          </a:solidFill>
                        </a:rPr>
                        <a:t>setter komma etter en leddsetning som står først i en helsetning.</a:t>
                      </a:r>
                      <a:endParaRPr lang="nb-NO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1624013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Verbal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accent2"/>
                </a:solidFill>
              </a:rPr>
              <a:t>Verbalet </a:t>
            </a:r>
            <a:r>
              <a:rPr lang="nb-NO" dirty="0" smtClean="0"/>
              <a:t>i en setning forteller </a:t>
            </a:r>
            <a:r>
              <a:rPr lang="nb-NO" dirty="0" smtClean="0">
                <a:solidFill>
                  <a:schemeClr val="accent2"/>
                </a:solidFill>
              </a:rPr>
              <a:t>hva noen gjør</a:t>
            </a:r>
            <a:r>
              <a:rPr lang="nb-NO" dirty="0" smtClean="0"/>
              <a:t>, eller </a:t>
            </a:r>
            <a:r>
              <a:rPr lang="nb-NO" dirty="0" smtClean="0">
                <a:solidFill>
                  <a:schemeClr val="accent2"/>
                </a:solidFill>
              </a:rPr>
              <a:t>hva som skjer</a:t>
            </a:r>
            <a:r>
              <a:rPr lang="nb-NO" dirty="0" smtClean="0"/>
              <a:t>, og inneholder ord fra ordklassen  </a:t>
            </a:r>
            <a:r>
              <a:rPr lang="nb-NO" dirty="0" smtClean="0">
                <a:solidFill>
                  <a:schemeClr val="accent2"/>
                </a:solidFill>
              </a:rPr>
              <a:t>verb</a:t>
            </a:r>
            <a:r>
              <a:rPr lang="nb-NO" dirty="0" smtClean="0"/>
              <a:t>.</a:t>
            </a:r>
          </a:p>
          <a:p>
            <a:r>
              <a:rPr lang="nb-NO" dirty="0" smtClean="0"/>
              <a:t>Verb uttrykker altså handling.</a:t>
            </a:r>
          </a:p>
          <a:p>
            <a:r>
              <a:rPr lang="nb-NO" dirty="0" smtClean="0"/>
              <a:t>Verbalet er den eneste leddtypen som er med i alle setninger. </a:t>
            </a:r>
          </a:p>
          <a:p>
            <a:r>
              <a:rPr lang="nb-NO" dirty="0" smtClean="0"/>
              <a:t>Et verbal kan være </a:t>
            </a:r>
            <a:r>
              <a:rPr lang="nb-NO" dirty="0" smtClean="0">
                <a:solidFill>
                  <a:schemeClr val="accent2"/>
                </a:solidFill>
              </a:rPr>
              <a:t>enkelt</a:t>
            </a:r>
            <a:r>
              <a:rPr lang="nb-NO" dirty="0" smtClean="0"/>
              <a:t> eller </a:t>
            </a:r>
            <a:r>
              <a:rPr lang="nb-NO" dirty="0" smtClean="0">
                <a:solidFill>
                  <a:schemeClr val="accent2"/>
                </a:solidFill>
              </a:rPr>
              <a:t>sammensatt</a:t>
            </a:r>
            <a:r>
              <a:rPr lang="nb-NO" dirty="0" smtClean="0"/>
              <a:t>.</a:t>
            </a:r>
          </a:p>
          <a:p>
            <a:pPr lvl="2"/>
            <a:r>
              <a:rPr lang="nb-NO" sz="2600" dirty="0" smtClean="0"/>
              <a:t>Jeg </a:t>
            </a:r>
            <a:r>
              <a:rPr lang="nb-NO" sz="2600" dirty="0" smtClean="0">
                <a:solidFill>
                  <a:schemeClr val="accent6"/>
                </a:solidFill>
              </a:rPr>
              <a:t>kommer</a:t>
            </a:r>
            <a:r>
              <a:rPr lang="nb-NO" sz="2600" dirty="0" smtClean="0"/>
              <a:t> i dag. (Enkelt verbal)</a:t>
            </a:r>
          </a:p>
          <a:p>
            <a:pPr lvl="2"/>
            <a:r>
              <a:rPr lang="nb-NO" sz="2600" dirty="0" smtClean="0"/>
              <a:t>Kattene </a:t>
            </a:r>
            <a:r>
              <a:rPr lang="nb-NO" sz="2600" dirty="0" smtClean="0">
                <a:solidFill>
                  <a:schemeClr val="accent6"/>
                </a:solidFill>
              </a:rPr>
              <a:t>har</a:t>
            </a:r>
            <a:r>
              <a:rPr lang="nb-NO" sz="2600" dirty="0" smtClean="0"/>
              <a:t> ikke </a:t>
            </a:r>
            <a:r>
              <a:rPr lang="nb-NO" sz="2600" dirty="0" smtClean="0">
                <a:solidFill>
                  <a:schemeClr val="accent6"/>
                </a:solidFill>
              </a:rPr>
              <a:t>sunget</a:t>
            </a:r>
            <a:r>
              <a:rPr lang="nb-NO" sz="2600" dirty="0" smtClean="0"/>
              <a:t> i dag. (Sammensatt verbal)</a:t>
            </a:r>
            <a:endParaRPr lang="nb-NO" sz="2600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6659563" y="1700213"/>
            <a:ext cx="21939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04" y="12"/>
            <a:ext cx="1881038" cy="15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801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Subjekt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81128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2"/>
                </a:solidFill>
              </a:rPr>
              <a:t>Subjektet</a:t>
            </a:r>
            <a:r>
              <a:rPr lang="nb-NO" dirty="0" smtClean="0"/>
              <a:t> er </a:t>
            </a:r>
            <a:r>
              <a:rPr lang="nb-NO" dirty="0" smtClean="0">
                <a:solidFill>
                  <a:schemeClr val="accent2"/>
                </a:solidFill>
              </a:rPr>
              <a:t>den</a:t>
            </a:r>
            <a:r>
              <a:rPr lang="nb-NO" dirty="0" smtClean="0"/>
              <a:t>, </a:t>
            </a:r>
            <a:r>
              <a:rPr lang="nb-NO" dirty="0" smtClean="0">
                <a:solidFill>
                  <a:schemeClr val="accent2"/>
                </a:solidFill>
              </a:rPr>
              <a:t>det</a:t>
            </a:r>
            <a:r>
              <a:rPr lang="nb-NO" dirty="0" smtClean="0"/>
              <a:t> eller </a:t>
            </a:r>
            <a:r>
              <a:rPr lang="nb-NO" dirty="0" smtClean="0">
                <a:solidFill>
                  <a:schemeClr val="accent2"/>
                </a:solidFill>
              </a:rPr>
              <a:t>de</a:t>
            </a:r>
            <a:r>
              <a:rPr lang="nb-NO" dirty="0" smtClean="0"/>
              <a:t> som utfører handlingen i en setning.</a:t>
            </a:r>
          </a:p>
          <a:p>
            <a:r>
              <a:rPr lang="nb-NO" dirty="0" smtClean="0"/>
              <a:t>Til vanlig kommer subjektet rett foran eller rett etter verbalet.</a:t>
            </a:r>
          </a:p>
          <a:p>
            <a:r>
              <a:rPr lang="nb-NO" dirty="0" smtClean="0"/>
              <a:t>Du finner subjektet ved å spørre med </a:t>
            </a:r>
            <a:r>
              <a:rPr lang="nb-NO" dirty="0" smtClean="0">
                <a:solidFill>
                  <a:schemeClr val="accent2"/>
                </a:solidFill>
              </a:rPr>
              <a:t>hvem</a:t>
            </a:r>
            <a:r>
              <a:rPr lang="nb-NO" dirty="0" smtClean="0"/>
              <a:t> eller </a:t>
            </a:r>
            <a:r>
              <a:rPr lang="nb-NO" dirty="0" smtClean="0">
                <a:solidFill>
                  <a:schemeClr val="accent2"/>
                </a:solidFill>
              </a:rPr>
              <a:t>hva</a:t>
            </a:r>
            <a:r>
              <a:rPr lang="nb-NO" dirty="0" smtClean="0"/>
              <a:t> + </a:t>
            </a:r>
            <a:r>
              <a:rPr lang="nb-NO" dirty="0" smtClean="0">
                <a:solidFill>
                  <a:schemeClr val="accent2"/>
                </a:solidFill>
              </a:rPr>
              <a:t>verbalet</a:t>
            </a:r>
            <a:r>
              <a:rPr lang="nb-NO" dirty="0" smtClean="0"/>
              <a:t>. </a:t>
            </a:r>
            <a:r>
              <a:rPr lang="nb-NO" sz="2400" dirty="0" smtClean="0"/>
              <a:t>Nedenfor: Hvem synger?</a:t>
            </a:r>
          </a:p>
          <a:p>
            <a:r>
              <a:rPr lang="nb-NO" dirty="0" smtClean="0"/>
              <a:t>Eksempel:</a:t>
            </a:r>
          </a:p>
          <a:p>
            <a:pPr lvl="2"/>
            <a:r>
              <a:rPr lang="nb-NO" dirty="0" smtClean="0">
                <a:solidFill>
                  <a:schemeClr val="accent6">
                    <a:lumMod val="50000"/>
                  </a:schemeClr>
                </a:solidFill>
              </a:rPr>
              <a:t>Lene</a:t>
            </a:r>
            <a:r>
              <a:rPr lang="nb-NO" dirty="0" smtClean="0"/>
              <a:t> synger.</a:t>
            </a:r>
          </a:p>
          <a:p>
            <a:pPr lvl="2"/>
            <a:endParaRPr lang="nb-NO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58854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en setning?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En setning inneholder til vanlig et subjekt og et verbal.</a:t>
            </a:r>
          </a:p>
          <a:p>
            <a:r>
              <a:rPr lang="nb-NO" dirty="0" smtClean="0"/>
              <a:t>Eksempel: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solidFill>
                  <a:schemeClr val="accent6">
                    <a:lumMod val="50000"/>
                  </a:schemeClr>
                </a:solidFill>
              </a:rPr>
              <a:t>Gråter</a:t>
            </a:r>
            <a:r>
              <a:rPr lang="nb-NO" dirty="0" smtClean="0"/>
              <a:t> </a:t>
            </a:r>
            <a:r>
              <a:rPr lang="nb-NO" dirty="0" smtClean="0"/>
              <a:t>er verbalet fordi dette er verbet i setningen</a:t>
            </a:r>
            <a:r>
              <a:rPr lang="nb-NO" dirty="0" smtClean="0"/>
              <a:t>.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97835"/>
              </p:ext>
            </p:extLst>
          </p:nvPr>
        </p:nvGraphicFramePr>
        <p:xfrm>
          <a:off x="2843808" y="2276872"/>
          <a:ext cx="28083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37"/>
                <a:gridCol w="1427175"/>
              </a:tblGrid>
              <a:tr h="437271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Subjekt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Verbal</a:t>
                      </a:r>
                      <a:endParaRPr lang="nb-NO" sz="2400" dirty="0"/>
                    </a:p>
                  </a:txBody>
                  <a:tcPr/>
                </a:tc>
              </a:tr>
              <a:tr h="443345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Per 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gråter.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1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Leddsetning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Leddsetning er setninger som ikke gir mening om de står alene</a:t>
            </a:r>
            <a:r>
              <a:rPr lang="nb-NO" dirty="0" smtClean="0"/>
              <a:t>.</a:t>
            </a:r>
            <a:endParaRPr lang="nb-NO" dirty="0" smtClean="0"/>
          </a:p>
          <a:p>
            <a:r>
              <a:rPr lang="nb-NO" dirty="0" smtClean="0"/>
              <a:t>En </a:t>
            </a:r>
            <a:r>
              <a:rPr lang="nb-NO" dirty="0" smtClean="0"/>
              <a:t>leddsetning står som ledd, eller som deler av ledd, i andre setninger.</a:t>
            </a:r>
          </a:p>
          <a:p>
            <a:r>
              <a:rPr lang="nb-NO" dirty="0" smtClean="0"/>
              <a:t>I </a:t>
            </a:r>
            <a:r>
              <a:rPr lang="nb-NO" dirty="0" smtClean="0"/>
              <a:t>eksemplene nedenfor er leddsetningene uthevet med grønn og rød farge.</a:t>
            </a:r>
          </a:p>
          <a:p>
            <a:pPr lvl="1"/>
            <a:r>
              <a:rPr lang="nb-NO" dirty="0" smtClean="0"/>
              <a:t>Lillebror sov </a:t>
            </a:r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da Kari kom hjem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Da Per kom hjem</a:t>
            </a:r>
            <a:r>
              <a:rPr lang="nb-NO" dirty="0" smtClean="0"/>
              <a:t>, sov Kari.</a:t>
            </a:r>
          </a:p>
          <a:p>
            <a:pPr lvl="1"/>
            <a:r>
              <a:rPr lang="nb-NO" dirty="0" smtClean="0"/>
              <a:t>Per sa </a:t>
            </a:r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at Kari lo </a:t>
            </a:r>
            <a:r>
              <a:rPr lang="nb-NO" dirty="0" smtClean="0">
                <a:solidFill>
                  <a:srgbClr val="FF0000"/>
                </a:solidFill>
              </a:rPr>
              <a:t>da han datt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Om du snakker sant</a:t>
            </a:r>
            <a:r>
              <a:rPr lang="nb-NO" dirty="0" smtClean="0"/>
              <a:t>, tviler jeg på.</a:t>
            </a:r>
          </a:p>
          <a:p>
            <a:pPr lvl="1"/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Fordi du snart er ferdig med leksene</a:t>
            </a:r>
            <a:r>
              <a:rPr lang="nb-NO" dirty="0" smtClean="0"/>
              <a:t>, kan du lage middag.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19392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6058" cy="864096"/>
          </a:xfrm>
        </p:spPr>
        <p:txBody>
          <a:bodyPr/>
          <a:lstStyle/>
          <a:p>
            <a:r>
              <a:rPr lang="nb-NO" dirty="0" smtClean="0"/>
              <a:t>Kommaregelen: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89162"/>
              </p:ext>
            </p:extLst>
          </p:nvPr>
        </p:nvGraphicFramePr>
        <p:xfrm>
          <a:off x="457200" y="1196752"/>
          <a:ext cx="822960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Vi setter komma etter en leddsetning som står først i en helsetning.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827584" y="1844824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Eksempler</a:t>
            </a:r>
            <a:r>
              <a:rPr lang="nb-NO" dirty="0" smtClean="0"/>
              <a:t>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accent5">
                    <a:lumMod val="75000"/>
                  </a:schemeClr>
                </a:solidFill>
              </a:rPr>
              <a:t>Når rådyret får mat</a:t>
            </a:r>
            <a:r>
              <a:rPr lang="nb-NO" sz="2400" dirty="0" smtClean="0"/>
              <a:t>, kommer det ofte på besøk.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accent5">
                    <a:lumMod val="75000"/>
                  </a:schemeClr>
                </a:solidFill>
              </a:rPr>
              <a:t>Da rådyret hadde spist</a:t>
            </a:r>
            <a:r>
              <a:rPr lang="nb-NO" sz="2400" dirty="0" smtClean="0"/>
              <a:t>, gikk det tilbake til skogen.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accent5">
                    <a:lumMod val="75000"/>
                  </a:schemeClr>
                </a:solidFill>
              </a:rPr>
              <a:t>Hvis du er snill mot dyrene</a:t>
            </a:r>
            <a:r>
              <a:rPr lang="nb-NO" sz="2400" dirty="0" smtClean="0"/>
              <a:t>, kan du få mange fine naturopplevelser.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accent5">
                    <a:lumMod val="75000"/>
                  </a:schemeClr>
                </a:solidFill>
              </a:rPr>
              <a:t>Dersom du griner</a:t>
            </a:r>
            <a:r>
              <a:rPr lang="nb-NO" sz="2400" dirty="0" smtClean="0"/>
              <a:t>, får du juling.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accent5">
                    <a:lumMod val="75000"/>
                  </a:schemeClr>
                </a:solidFill>
              </a:rPr>
              <a:t>Griner du</a:t>
            </a:r>
            <a:r>
              <a:rPr lang="nb-NO" sz="2400" dirty="0" smtClean="0"/>
              <a:t>, får du juling.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accent5">
                    <a:lumMod val="75000"/>
                  </a:schemeClr>
                </a:solidFill>
              </a:rPr>
              <a:t>Jo mer du øver</a:t>
            </a:r>
            <a:r>
              <a:rPr lang="nb-NO" sz="2400" dirty="0" smtClean="0"/>
              <a:t>, jo flinkere kan du bli.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/>
              <a:t>Jeg så </a:t>
            </a:r>
            <a:r>
              <a:rPr lang="nb-NO" sz="2400" dirty="0" smtClean="0">
                <a:solidFill>
                  <a:schemeClr val="accent5">
                    <a:lumMod val="75000"/>
                  </a:schemeClr>
                </a:solidFill>
              </a:rPr>
              <a:t>at du kom</a:t>
            </a:r>
            <a:r>
              <a:rPr lang="nb-NO" sz="2400" dirty="0" smtClean="0"/>
              <a:t>, og gjemte meg.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/>
              <a:t>Jeg sa </a:t>
            </a:r>
            <a:r>
              <a:rPr lang="nb-NO" sz="2400" dirty="0" smtClean="0">
                <a:solidFill>
                  <a:schemeClr val="accent5">
                    <a:lumMod val="75000"/>
                  </a:schemeClr>
                </a:solidFill>
              </a:rPr>
              <a:t>at siden det var for kaldt</a:t>
            </a:r>
            <a:r>
              <a:rPr lang="nb-NO" sz="2400" dirty="0" smtClean="0"/>
              <a:t>, kunne hun holde seg inne.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accent5">
                    <a:lumMod val="75000"/>
                  </a:schemeClr>
                </a:solidFill>
              </a:rPr>
              <a:t>Hva du enn finner på</a:t>
            </a:r>
            <a:r>
              <a:rPr lang="nb-NO" sz="2400" dirty="0" smtClean="0"/>
              <a:t>, må du ikke gå alene over Besseggen etter mørkets frembrudd.</a:t>
            </a:r>
            <a:endParaRPr lang="nb-NO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0"/>
            <a:ext cx="822163" cy="10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Tips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32458"/>
              </p:ext>
            </p:extLst>
          </p:nvPr>
        </p:nvGraphicFramePr>
        <p:xfrm>
          <a:off x="1403648" y="1397000"/>
          <a:ext cx="621635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352"/>
              </a:tblGrid>
              <a:tr h="663848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Det skal ikke være komma når en setning begynner med </a:t>
                      </a:r>
                      <a:r>
                        <a:rPr lang="nb-NO" sz="2400" dirty="0" smtClean="0">
                          <a:solidFill>
                            <a:srgbClr val="FFFF00"/>
                          </a:solidFill>
                        </a:rPr>
                        <a:t>ved å</a:t>
                      </a:r>
                      <a:r>
                        <a:rPr lang="nb-NO" sz="2400" dirty="0" smtClean="0"/>
                        <a:t> eller </a:t>
                      </a:r>
                      <a:r>
                        <a:rPr lang="nb-NO" sz="2400" dirty="0" smtClean="0">
                          <a:solidFill>
                            <a:srgbClr val="FFFF00"/>
                          </a:solidFill>
                        </a:rPr>
                        <a:t>for å</a:t>
                      </a:r>
                      <a:r>
                        <a:rPr lang="nb-NO" sz="2400" dirty="0" smtClean="0"/>
                        <a:t>. Disse</a:t>
                      </a:r>
                      <a:r>
                        <a:rPr lang="nb-NO" sz="2400" baseline="0" dirty="0" smtClean="0"/>
                        <a:t> ordene innleder ikke leddsetninger.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1259632" y="2708920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sz="2400" b="1" dirty="0" smtClean="0"/>
              <a:t>Eksempler</a:t>
            </a:r>
            <a:r>
              <a:rPr lang="nb-NO" sz="2400" dirty="0" smtClean="0"/>
              <a:t>:</a:t>
            </a:r>
            <a:endParaRPr lang="nb-NO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/>
              <a:t>For å komme hjem må du ta bussen.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b-NO" sz="2400" dirty="0" smtClean="0"/>
              <a:t>Ved å bruke hjelm tar du vare på hodet ditt.</a:t>
            </a: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12477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577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87786715bb7f1c7a358c1a684be96fd391332"/>
  <p:tag name="ISPRING_SCORM_RATE_QUIZZES" val="0"/>
  <p:tag name="ISPRING_SCORM_PASSING_SCORE" val="100.0000000000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392</Words>
  <Application>Microsoft Office PowerPoint</Application>
  <PresentationFormat>Skjermfremvisning (4:3)</PresentationFormat>
  <Paragraphs>55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Kommaregel 2</vt:lpstr>
      <vt:lpstr>Verbal</vt:lpstr>
      <vt:lpstr>Subjekt</vt:lpstr>
      <vt:lpstr>Hva er en setning?</vt:lpstr>
      <vt:lpstr>Leddsetning</vt:lpstr>
      <vt:lpstr>Kommaregelen:</vt:lpstr>
      <vt:lpstr>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Kommaregel 2</dc:title>
  <dc:creator>Arne</dc:creator>
  <cp:lastModifiedBy>Arne</cp:lastModifiedBy>
  <cp:revision>19</cp:revision>
  <dcterms:created xsi:type="dcterms:W3CDTF">2011-10-13T07:48:06Z</dcterms:created>
  <dcterms:modified xsi:type="dcterms:W3CDTF">2011-10-13T11:06:45Z</dcterms:modified>
</cp:coreProperties>
</file>